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6" r:id="rId6"/>
    <p:sldId id="269" r:id="rId7"/>
    <p:sldId id="261" r:id="rId8"/>
    <p:sldId id="268" r:id="rId9"/>
    <p:sldId id="262" r:id="rId10"/>
    <p:sldId id="267" r:id="rId11"/>
    <p:sldId id="263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89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6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84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1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1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06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46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5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9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1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1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2A39-4244-4991-B31C-073E31A3F568}" type="datetimeFigureOut">
              <a:rPr lang="ru-RU" smtClean="0"/>
              <a:t>17.07.2015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607C-37C9-408A-884C-130DB61DC0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31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378" y="6116257"/>
            <a:ext cx="1197300" cy="543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1075"/>
          <a:stretch/>
        </p:blipFill>
        <p:spPr>
          <a:xfrm>
            <a:off x="6137189" y="2164048"/>
            <a:ext cx="5469925" cy="29496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3" y="2164047"/>
            <a:ext cx="5239265" cy="2949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8833" y="873211"/>
            <a:ext cx="39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Innovations 2015</a:t>
            </a:r>
            <a:endParaRPr lang="ru-RU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5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5000">
                <a:srgbClr val="B2C3DB"/>
              </a:gs>
              <a:gs pos="58000">
                <a:srgbClr val="A3AEBD"/>
              </a:gs>
              <a:gs pos="11000">
                <a:schemeClr val="bg1">
                  <a:lumMod val="54000"/>
                  <a:alpha val="95000"/>
                </a:schemeClr>
              </a:gs>
              <a:gs pos="98000">
                <a:schemeClr val="accent1">
                  <a:tint val="44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697361" y="4184821"/>
            <a:ext cx="4901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mbria" panose="02040503050406030204" pitchFamily="18" charset="0"/>
              </a:rPr>
              <a:t>Nolte Neo</a:t>
            </a:r>
            <a:r>
              <a:rPr lang="en-US" sz="1200" dirty="0">
                <a:latin typeface="Cambria" panose="02040503050406030204" pitchFamily="18" charset="0"/>
              </a:rPr>
              <a:t> </a:t>
            </a:r>
            <a:r>
              <a:rPr lang="ru-RU" sz="1200" dirty="0" smtClean="0">
                <a:latin typeface="Cambria" panose="02040503050406030204" pitchFamily="18" charset="0"/>
              </a:rPr>
              <a:t> формирует новый стиль  кухонь  и  выводит  </a:t>
            </a:r>
            <a:r>
              <a:rPr lang="en-US" sz="1200" dirty="0" smtClean="0">
                <a:latin typeface="Cambria" panose="02040503050406030204" pitchFamily="18" charset="0"/>
              </a:rPr>
              <a:t>Nolte</a:t>
            </a:r>
            <a:r>
              <a:rPr lang="ru-RU" sz="1200" dirty="0" smtClean="0">
                <a:latin typeface="Cambria" panose="02040503050406030204" pitchFamily="18" charset="0"/>
              </a:rPr>
              <a:t> в </a:t>
            </a:r>
            <a:r>
              <a:rPr lang="en-US" sz="1200" dirty="0" smtClean="0">
                <a:latin typeface="Cambria" panose="02040503050406030204" pitchFamily="18" charset="0"/>
              </a:rPr>
              <a:t> </a:t>
            </a:r>
            <a:r>
              <a:rPr lang="ru-RU" sz="1200" dirty="0" smtClean="0">
                <a:latin typeface="Cambria" panose="02040503050406030204" pitchFamily="18" charset="0"/>
              </a:rPr>
              <a:t>лидеры  мебельной промышленности</a:t>
            </a:r>
            <a:r>
              <a:rPr lang="ru-RU" sz="1200" dirty="0">
                <a:latin typeface="Cambria" panose="02040503050406030204" pitchFamily="18" charset="0"/>
              </a:rPr>
              <a:t>. </a:t>
            </a:r>
            <a:r>
              <a:rPr lang="ru-RU" sz="1200" dirty="0" smtClean="0">
                <a:latin typeface="Cambria" panose="02040503050406030204" pitchFamily="18" charset="0"/>
              </a:rPr>
              <a:t>В основе инновационного подхода лежит на логическая </a:t>
            </a:r>
            <a:r>
              <a:rPr lang="ru-RU" sz="1200" dirty="0">
                <a:latin typeface="Cambria" panose="02040503050406030204" pitchFamily="18" charset="0"/>
              </a:rPr>
              <a:t>модульная концепция. </a:t>
            </a:r>
            <a:r>
              <a:rPr lang="ru-RU" sz="1200" dirty="0" smtClean="0">
                <a:latin typeface="Cambria" panose="02040503050406030204" pitchFamily="18" charset="0"/>
              </a:rPr>
              <a:t>Индивидуальные </a:t>
            </a:r>
            <a:r>
              <a:rPr lang="ru-RU" sz="1200" dirty="0">
                <a:latin typeface="Cambria" panose="02040503050406030204" pitchFamily="18" charset="0"/>
              </a:rPr>
              <a:t>элементы могут быть объединены друг с другом или быть добавлены к существующей кухне. </a:t>
            </a:r>
            <a:r>
              <a:rPr lang="ru-RU" sz="1200" dirty="0" smtClean="0">
                <a:latin typeface="Cambria" panose="02040503050406030204" pitchFamily="18" charset="0"/>
              </a:rPr>
              <a:t>Модули, </a:t>
            </a:r>
            <a:r>
              <a:rPr lang="ru-RU" sz="1200" dirty="0">
                <a:latin typeface="Cambria" panose="02040503050406030204" pitchFamily="18" charset="0"/>
              </a:rPr>
              <a:t>такие как, камин, библиотека, или пьедестал для </a:t>
            </a:r>
            <a:r>
              <a:rPr lang="ru-RU" sz="1200" dirty="0" smtClean="0">
                <a:latin typeface="Cambria" panose="02040503050406030204" pitchFamily="18" charset="0"/>
              </a:rPr>
              <a:t>произведений искусства </a:t>
            </a:r>
            <a:r>
              <a:rPr lang="ru-RU" sz="1200" dirty="0">
                <a:latin typeface="Cambria" panose="02040503050406030204" pitchFamily="18" charset="0"/>
              </a:rPr>
              <a:t>- </a:t>
            </a:r>
            <a:r>
              <a:rPr lang="ru-RU" sz="1200" dirty="0" smtClean="0">
                <a:latin typeface="Cambria" panose="02040503050406030204" pitchFamily="18" charset="0"/>
              </a:rPr>
              <a:t>могут </a:t>
            </a:r>
            <a:r>
              <a:rPr lang="ru-RU" sz="1200" dirty="0">
                <a:latin typeface="Cambria" panose="02040503050406030204" pitchFamily="18" charset="0"/>
              </a:rPr>
              <a:t>быть </a:t>
            </a:r>
            <a:r>
              <a:rPr lang="ru-RU" sz="1200" dirty="0" smtClean="0">
                <a:latin typeface="Cambria" panose="02040503050406030204" pitchFamily="18" charset="0"/>
              </a:rPr>
              <a:t>интегрированы </a:t>
            </a:r>
            <a:r>
              <a:rPr lang="ru-RU" sz="1200" dirty="0">
                <a:latin typeface="Cambria" panose="02040503050406030204" pitchFamily="18" charset="0"/>
              </a:rPr>
              <a:t>индивидуально </a:t>
            </a:r>
            <a:r>
              <a:rPr lang="ru-RU" sz="1200" dirty="0" smtClean="0">
                <a:latin typeface="Cambria" panose="02040503050406030204" pitchFamily="18" charset="0"/>
              </a:rPr>
              <a:t>и </a:t>
            </a:r>
            <a:r>
              <a:rPr lang="ru-RU" sz="1200" dirty="0">
                <a:latin typeface="Cambria" panose="02040503050406030204" pitchFamily="18" charset="0"/>
              </a:rPr>
              <a:t>создавать плавный переход в жилое пространство. </a:t>
            </a:r>
            <a:endParaRPr lang="ru-RU" sz="1200" dirty="0" smtClean="0">
              <a:latin typeface="Cambria" panose="02040503050406030204" pitchFamily="18" charset="0"/>
            </a:endParaRPr>
          </a:p>
          <a:p>
            <a:endParaRPr lang="ru-RU" sz="1200" dirty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Новый </a:t>
            </a:r>
            <a:r>
              <a:rPr lang="ru-RU" sz="1200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подход поднимает кухню на новый уровень, </a:t>
            </a:r>
            <a:r>
              <a:rPr lang="ru-RU" sz="12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одновременно создавая новые возможности для </a:t>
            </a:r>
            <a:r>
              <a:rPr lang="ru-RU" sz="1200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продвижения бренда </a:t>
            </a:r>
            <a:r>
              <a:rPr lang="en-US" sz="1200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Nolte</a:t>
            </a:r>
            <a:r>
              <a:rPr lang="ru-RU" sz="1200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ru-RU" sz="12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 рынке. 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998" y="1211789"/>
            <a:ext cx="150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n</a:t>
            </a:r>
            <a:r>
              <a:rPr lang="en-US" sz="2400" b="1" dirty="0" smtClean="0">
                <a:latin typeface="Cambria" panose="02040503050406030204" pitchFamily="18" charset="0"/>
              </a:rPr>
              <a:t>olte neo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998" y="1804433"/>
            <a:ext cx="2689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Мир меняется. 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И кухня вместе с ним.</a:t>
            </a:r>
            <a:endParaRPr lang="ru-RU" sz="20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Alexander\Documents\DOC\Nolte Kuechen\Nolte neo\PASSAGEN 2015, Pressemappe\Pictures\3.Salon\72dpi\Nolte_Neo_Salon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97" y="141834"/>
            <a:ext cx="8334704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ander\Documents\DOC\Nolte Kuechen\Nolte neo\PASSAGEN 2015, Pressemappe\Pictures\2.Chalet\72dpi\Nolte_Neo_Chalet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8" y="3564925"/>
            <a:ext cx="4626602" cy="32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0864" y="90903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Loft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31178" y="3475073"/>
            <a:ext cx="86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Salon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0963" y="41957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Chalet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1" y="1392169"/>
            <a:ext cx="2691292" cy="1807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/>
          <a:stretch/>
        </p:blipFill>
        <p:spPr>
          <a:xfrm>
            <a:off x="337033" y="3395933"/>
            <a:ext cx="3255667" cy="1696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r="2788"/>
          <a:stretch/>
        </p:blipFill>
        <p:spPr>
          <a:xfrm>
            <a:off x="5256009" y="888889"/>
            <a:ext cx="3210055" cy="15832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1989"/>
          <a:stretch/>
        </p:blipFill>
        <p:spPr>
          <a:xfrm>
            <a:off x="8690918" y="888889"/>
            <a:ext cx="3048855" cy="15832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72" y="3953138"/>
            <a:ext cx="3622433" cy="1772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57" y="4995996"/>
            <a:ext cx="3588767" cy="17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4" y="1870350"/>
            <a:ext cx="866276" cy="955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44" y="299995"/>
            <a:ext cx="851338" cy="938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94" y="3252864"/>
            <a:ext cx="887870" cy="979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351" y="2658208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Надежность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0783" y="1054305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Индивидуальность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3320" y="4054331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Совершенство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66" y="722093"/>
            <a:ext cx="3122865" cy="2217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66" y="3742499"/>
            <a:ext cx="3122865" cy="21317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36" y="1721708"/>
            <a:ext cx="2354817" cy="34117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7351" y="3019223"/>
            <a:ext cx="2017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Высокий уровень качества и современных технологий. Непревзойденная функциональность отличает кухни </a:t>
            </a:r>
            <a:r>
              <a:rPr lang="en-US" sz="1100" dirty="0" smtClean="0">
                <a:latin typeface="Cambria" panose="02040503050406030204" pitchFamily="18" charset="0"/>
                <a:ea typeface="Batang" panose="02030600000101010101" pitchFamily="18" charset="-127"/>
              </a:rPr>
              <a:t>Nolte </a:t>
            </a:r>
            <a:r>
              <a:rPr lang="ru-RU" sz="11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не только красотой, но и делает их удобными в использовании.</a:t>
            </a:r>
            <a:endParaRPr lang="ru-RU" sz="1100" dirty="0"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03638" y="1390268"/>
            <a:ext cx="24372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ambria" panose="02040503050406030204" pitchFamily="18" charset="0"/>
                <a:ea typeface="Batang" panose="02030600000101010101" pitchFamily="18" charset="-127"/>
              </a:rPr>
              <a:t>С помощью прогрессивного </a:t>
            </a:r>
            <a:r>
              <a:rPr lang="ru-RU" sz="11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авангардного </a:t>
            </a:r>
            <a:r>
              <a:rPr lang="ru-RU" sz="1100" spc="-90" dirty="0" smtClean="0">
                <a:latin typeface="Cambria" panose="02040503050406030204" pitchFamily="18" charset="0"/>
                <a:ea typeface="Batang" panose="02030600000101010101" pitchFamily="18" charset="-127"/>
              </a:rPr>
              <a:t>дизайна</a:t>
            </a:r>
            <a:r>
              <a:rPr lang="ru-RU" sz="1100" dirty="0" smtClean="0">
                <a:latin typeface="Cambria" panose="02040503050406030204" pitchFamily="18" charset="0"/>
                <a:ea typeface="Batang" panose="02030600000101010101" pitchFamily="18" charset="-127"/>
              </a:rPr>
              <a:t> и  </a:t>
            </a:r>
            <a:r>
              <a:rPr lang="ru-RU" sz="1100" dirty="0">
                <a:latin typeface="Cambria" panose="02040503050406030204" pitchFamily="18" charset="0"/>
                <a:ea typeface="Batang" panose="02030600000101010101" pitchFamily="18" charset="-127"/>
              </a:rPr>
              <a:t>необычных </a:t>
            </a:r>
            <a:r>
              <a:rPr lang="ru-RU" sz="1100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решений, </a:t>
            </a:r>
            <a:r>
              <a:rPr lang="en-US" sz="1100" dirty="0" smtClean="0">
                <a:latin typeface="Cambria" panose="02040503050406030204" pitchFamily="18" charset="0"/>
                <a:ea typeface="Batang" panose="02030600000101010101" pitchFamily="18" charset="-127"/>
              </a:rPr>
              <a:t>Nolte Neo </a:t>
            </a:r>
            <a:r>
              <a:rPr lang="ru-RU" sz="11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воплощает новаторское видение </a:t>
            </a:r>
            <a:r>
              <a:rPr lang="ru-RU" sz="1100" dirty="0">
                <a:latin typeface="Cambria" panose="02040503050406030204" pitchFamily="18" charset="0"/>
                <a:ea typeface="Batang" panose="02030600000101010101" pitchFamily="18" charset="-127"/>
              </a:rPr>
              <a:t>будущих кухонь.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23320" y="4423663"/>
            <a:ext cx="2393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mbria" panose="02040503050406030204" pitchFamily="18" charset="0"/>
              </a:rPr>
              <a:t>Кухни </a:t>
            </a:r>
            <a:r>
              <a:rPr lang="en-US" sz="1100" dirty="0" smtClean="0">
                <a:latin typeface="Cambria" panose="02040503050406030204" pitchFamily="18" charset="0"/>
              </a:rPr>
              <a:t>Nolte </a:t>
            </a:r>
            <a:r>
              <a:rPr lang="ru-RU" sz="1100" dirty="0" smtClean="0">
                <a:latin typeface="Cambria" panose="02040503050406030204" pitchFamily="18" charset="0"/>
              </a:rPr>
              <a:t>отличаются совершенным дизайном, функциональностью и изысканностью.</a:t>
            </a:r>
          </a:p>
        </p:txBody>
      </p:sp>
    </p:spTree>
    <p:extLst>
      <p:ext uri="{BB962C8B-B14F-4D97-AF65-F5344CB8AC3E}">
        <p14:creationId xmlns:p14="http://schemas.microsoft.com/office/powerpoint/2010/main" val="40098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5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4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9005" y="0"/>
            <a:ext cx="779299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87" y="107421"/>
            <a:ext cx="5923006" cy="318771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504121" y="388762"/>
            <a:ext cx="3570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Nolte </a:t>
            </a: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Küchen: Перезагрузка</a:t>
            </a: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«Взгляд в будущее»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r="3514" b="3615"/>
          <a:stretch/>
        </p:blipFill>
        <p:spPr>
          <a:xfrm>
            <a:off x="8636460" y="4868564"/>
            <a:ext cx="3053033" cy="1804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3302" y="5770607"/>
            <a:ext cx="2453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Больше </a:t>
            </a:r>
            <a:r>
              <a:rPr lang="ru-RU" sz="1400" i="1" dirty="0" smtClean="0">
                <a:latin typeface="Cambria" panose="02040503050406030204" pitchFamily="18" charset="0"/>
              </a:rPr>
              <a:t>индивидуальности</a:t>
            </a:r>
            <a:r>
              <a:rPr lang="ru-RU" sz="1400" dirty="0" smtClean="0">
                <a:latin typeface="Cambria" panose="02040503050406030204" pitchFamily="18" charset="0"/>
              </a:rPr>
              <a:t>,</a:t>
            </a:r>
          </a:p>
          <a:p>
            <a:r>
              <a:rPr lang="ru-RU" sz="1400" dirty="0">
                <a:latin typeface="Cambria" panose="02040503050406030204" pitchFamily="18" charset="0"/>
              </a:rPr>
              <a:t>б</a:t>
            </a:r>
            <a:r>
              <a:rPr lang="ru-RU" sz="1400" dirty="0" smtClean="0">
                <a:latin typeface="Cambria" panose="02040503050406030204" pitchFamily="18" charset="0"/>
              </a:rPr>
              <a:t>ольше </a:t>
            </a:r>
            <a:r>
              <a:rPr lang="ru-RU" sz="1400" i="1" dirty="0" smtClean="0">
                <a:latin typeface="Cambria" panose="02040503050406030204" pitchFamily="18" charset="0"/>
              </a:rPr>
              <a:t>совершенства,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больше </a:t>
            </a:r>
            <a:r>
              <a:rPr lang="ru-RU" sz="1400" i="1" dirty="0" smtClean="0">
                <a:latin typeface="Cambria" panose="02040503050406030204" pitchFamily="18" charset="0"/>
              </a:rPr>
              <a:t>дизайна.</a:t>
            </a:r>
            <a:endParaRPr lang="ru-RU" sz="1400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7830" y="3898359"/>
            <a:ext cx="3179805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*</a:t>
            </a:r>
            <a:r>
              <a:rPr lang="ru-RU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основная производственная линейка</a:t>
            </a:r>
          </a:p>
          <a:p>
            <a:endParaRPr lang="ru-RU" sz="12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*</a:t>
            </a:r>
            <a:r>
              <a:rPr lang="ru-RU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152 фасада</a:t>
            </a:r>
            <a:r>
              <a:rPr lang="en-US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17 моделей кухонь с 16 вариантами декора каркаса</a:t>
            </a:r>
          </a:p>
          <a:p>
            <a:endParaRPr lang="ru-RU" sz="11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sz="105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45" y="1526840"/>
            <a:ext cx="30480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Cambria" panose="02040503050406030204" pitchFamily="18" charset="0"/>
              </a:rPr>
              <a:t>Коллекция </a:t>
            </a:r>
            <a:r>
              <a:rPr lang="en-US" sz="1100" b="1" dirty="0" smtClean="0">
                <a:latin typeface="Cambria" panose="02040503050406030204" pitchFamily="18" charset="0"/>
              </a:rPr>
              <a:t>nolte </a:t>
            </a:r>
            <a:r>
              <a:rPr lang="ru-RU" sz="1100" dirty="0" smtClean="0">
                <a:latin typeface="Cambria" panose="02040503050406030204" pitchFamily="18" charset="0"/>
              </a:rPr>
              <a:t>воплощает </a:t>
            </a:r>
            <a:r>
              <a:rPr lang="ru-RU" sz="1100" dirty="0">
                <a:latin typeface="Cambria" panose="02040503050406030204" pitchFamily="18" charset="0"/>
              </a:rPr>
              <a:t>инновацию и высококачественное планирование кухонь для "среднего класса рынка", который является самым сильным и важным сегментом на рынке кухонь </a:t>
            </a:r>
            <a:r>
              <a:rPr lang="en-US" sz="1100" dirty="0">
                <a:latin typeface="Cambria" panose="02040503050406030204" pitchFamily="18" charset="0"/>
              </a:rPr>
              <a:t>Nolte</a:t>
            </a:r>
            <a:r>
              <a:rPr lang="ru-RU" sz="1100" dirty="0"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9" y="4868564"/>
            <a:ext cx="3109488" cy="18040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745" y="2959640"/>
            <a:ext cx="2987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Кухни </a:t>
            </a:r>
            <a:r>
              <a:rPr lang="en-US" sz="11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Nolte </a:t>
            </a:r>
            <a:r>
              <a:rPr lang="ru-RU" sz="1100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намеренны </a:t>
            </a:r>
            <a:r>
              <a:rPr lang="ru-RU" sz="11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представить совершенно новый, дифференцированный ассортимент продуктов, </a:t>
            </a:r>
            <a:r>
              <a:rPr lang="ru-RU" sz="1100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усиленный дополнительными преимуществами и технологиями.</a:t>
            </a:r>
            <a:endParaRPr lang="ru-RU" sz="1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24" y="16207"/>
            <a:ext cx="5670679" cy="405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11" y="3753815"/>
            <a:ext cx="4828733" cy="310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8"/>
          <a:stretch/>
        </p:blipFill>
        <p:spPr>
          <a:xfrm>
            <a:off x="6949398" y="4072128"/>
            <a:ext cx="4398329" cy="258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" y="16207"/>
            <a:ext cx="5085566" cy="367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4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19" y="4619993"/>
            <a:ext cx="4103210" cy="2030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1993" y="628109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Old</a:t>
            </a:r>
            <a:r>
              <a:rPr lang="en-US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building</a:t>
            </a:r>
            <a:endParaRPr lang="ru-RU" sz="16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/>
          <a:stretch/>
        </p:blipFill>
        <p:spPr>
          <a:xfrm>
            <a:off x="6575938" y="2670097"/>
            <a:ext cx="3919191" cy="1818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1029" y="417150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Loft</a:t>
            </a:r>
            <a:endParaRPr lang="ru-RU" sz="1600" i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38" y="4619994"/>
            <a:ext cx="3919191" cy="2030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4348" y="6281092"/>
            <a:ext cx="16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Terraced </a:t>
            </a:r>
            <a:r>
              <a:rPr lang="en-US" sz="16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House</a:t>
            </a:r>
            <a:endParaRPr lang="ru-RU" sz="16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" r="3327" b="4751"/>
          <a:stretch/>
        </p:blipFill>
        <p:spPr>
          <a:xfrm>
            <a:off x="1545019" y="353746"/>
            <a:ext cx="4103210" cy="21302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6928" y="2177989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Country House</a:t>
            </a:r>
            <a:endParaRPr lang="ru-RU" sz="16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37" y="353746"/>
            <a:ext cx="3919191" cy="21302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86540" y="2177989"/>
            <a:ext cx="110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Penthouse</a:t>
            </a:r>
            <a:endParaRPr lang="ru-RU" sz="16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8827" y="2760042"/>
            <a:ext cx="91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nolte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8827" y="3274921"/>
            <a:ext cx="307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mtClean="0">
                <a:latin typeface="Cambria" panose="02040503050406030204" pitchFamily="18" charset="0"/>
              </a:rPr>
              <a:t>Основная  линейка </a:t>
            </a:r>
            <a:r>
              <a:rPr lang="en-US" sz="1100" dirty="0" smtClean="0">
                <a:latin typeface="Cambria" panose="02040503050406030204" pitchFamily="18" charset="0"/>
              </a:rPr>
              <a:t>nolte</a:t>
            </a:r>
            <a:r>
              <a:rPr lang="ru-RU" sz="1100" dirty="0">
                <a:latin typeface="Cambria" panose="02040503050406030204" pitchFamily="18" charset="0"/>
              </a:rPr>
              <a:t> </a:t>
            </a:r>
            <a:r>
              <a:rPr lang="ru-RU" sz="1100" dirty="0" smtClean="0">
                <a:latin typeface="Cambria" panose="02040503050406030204" pitchFamily="18" charset="0"/>
              </a:rPr>
              <a:t> включает </a:t>
            </a:r>
            <a:r>
              <a:rPr lang="ru-RU" sz="1100" dirty="0">
                <a:latin typeface="Cambria" panose="02040503050406030204" pitchFamily="18" charset="0"/>
              </a:rPr>
              <a:t>больше возможностей для творческого, креативного и уютного дизайна кухонь.</a:t>
            </a:r>
          </a:p>
        </p:txBody>
      </p:sp>
    </p:spTree>
    <p:extLst>
      <p:ext uri="{BB962C8B-B14F-4D97-AF65-F5344CB8AC3E}">
        <p14:creationId xmlns:p14="http://schemas.microsoft.com/office/powerpoint/2010/main" val="2917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910721"/>
            <a:ext cx="4703805" cy="159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2" t="10355" r="5742"/>
          <a:stretch/>
        </p:blipFill>
        <p:spPr>
          <a:xfrm>
            <a:off x="486031" y="2502655"/>
            <a:ext cx="4878784" cy="3857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23" y="208951"/>
            <a:ext cx="1080804" cy="490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31" y="910721"/>
            <a:ext cx="91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nolte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31" y="1614681"/>
            <a:ext cx="29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Матовая концепция лака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1678" y="3225561"/>
            <a:ext cx="4703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Cambria" panose="02040503050406030204" pitchFamily="18" charset="0"/>
              </a:rPr>
              <a:t>Новая концепция лака </a:t>
            </a:r>
            <a:r>
              <a:rPr lang="ru-RU" sz="1400" i="1" dirty="0" smtClean="0">
                <a:latin typeface="Cambria" panose="02040503050406030204" pitchFamily="18" charset="0"/>
              </a:rPr>
              <a:t>существенно расширяет во</a:t>
            </a:r>
            <a:r>
              <a:rPr lang="en-US" sz="1400" i="1" dirty="0" smtClean="0">
                <a:latin typeface="Cambria" panose="02040503050406030204" pitchFamily="18" charset="0"/>
              </a:rPr>
              <a:t>c</a:t>
            </a:r>
            <a:r>
              <a:rPr lang="ru-RU" sz="1400" i="1" dirty="0" smtClean="0">
                <a:latin typeface="Cambria" panose="02040503050406030204" pitchFamily="18" charset="0"/>
              </a:rPr>
              <a:t>приятие кухонь </a:t>
            </a:r>
            <a:r>
              <a:rPr lang="en-US" sz="1400" i="1" dirty="0" smtClean="0">
                <a:latin typeface="Cambria" panose="02040503050406030204" pitchFamily="18" charset="0"/>
              </a:rPr>
              <a:t>Nolte</a:t>
            </a:r>
            <a:r>
              <a:rPr lang="ru-RU" sz="1400" i="1" dirty="0" smtClean="0">
                <a:latin typeface="Cambria" panose="02040503050406030204" pitchFamily="18" charset="0"/>
              </a:rPr>
              <a:t>, приносит свежий глоток воздуха и полностью доступна для четырёх моделей кухонь: </a:t>
            </a:r>
            <a:r>
              <a:rPr lang="en-US" sz="1400" i="1" dirty="0" smtClean="0">
                <a:latin typeface="Cambria" panose="02040503050406030204" pitchFamily="18" charset="0"/>
              </a:rPr>
              <a:t>Windsor, Soft Lack, Frame Lack </a:t>
            </a:r>
            <a:r>
              <a:rPr lang="ru-RU" sz="1400" i="1" dirty="0" smtClean="0">
                <a:latin typeface="Cambria" panose="02040503050406030204" pitchFamily="18" charset="0"/>
              </a:rPr>
              <a:t>и </a:t>
            </a:r>
            <a:r>
              <a:rPr lang="en-US" sz="1400" i="1" dirty="0" smtClean="0">
                <a:latin typeface="Cambria" panose="02040503050406030204" pitchFamily="18" charset="0"/>
              </a:rPr>
              <a:t>Contour.</a:t>
            </a:r>
            <a:endParaRPr lang="ru-RU" sz="1400" i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1679" y="4550472"/>
            <a:ext cx="4703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Cambria" panose="02040503050406030204" pitchFamily="18" charset="0"/>
              </a:rPr>
              <a:t>Два модных широких диапазона, каждый из которых имеет тщательно подобранные оттенки, приводят к многочисленным вариантам гармоничных цветов.</a:t>
            </a:r>
          </a:p>
        </p:txBody>
      </p:sp>
    </p:spTree>
    <p:extLst>
      <p:ext uri="{BB962C8B-B14F-4D97-AF65-F5344CB8AC3E}">
        <p14:creationId xmlns:p14="http://schemas.microsoft.com/office/powerpoint/2010/main" val="3332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34" y="69691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Castle</a:t>
            </a:r>
            <a:endParaRPr lang="ru-RU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2" y="1708180"/>
            <a:ext cx="3049362" cy="196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3404815" y="1674977"/>
            <a:ext cx="3139058" cy="196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2337" r="1637" b="5140"/>
          <a:stretch/>
        </p:blipFill>
        <p:spPr>
          <a:xfrm>
            <a:off x="1371910" y="3906890"/>
            <a:ext cx="3802669" cy="244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9067591" y="610547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Home</a:t>
            </a:r>
            <a:endParaRPr lang="ru-RU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/>
          <a:stretch/>
        </p:blipFill>
        <p:spPr>
          <a:xfrm>
            <a:off x="1580368" y="1038929"/>
            <a:ext cx="3385751" cy="669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01" y="1035469"/>
            <a:ext cx="4409512" cy="639508"/>
          </a:xfrm>
          <a:prstGeom prst="rect">
            <a:avLst/>
          </a:prstGeom>
        </p:spPr>
      </p:pic>
      <p:pic>
        <p:nvPicPr>
          <p:cNvPr id="1026" name="Picture 2" descr="H:\Documents\DOC\Nolte Kuechen\Презентация Nolte Kuechen\Nolte_Kuechen 2015 Презентация\Nolte\DSC_62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00" y="1674977"/>
            <a:ext cx="3227714" cy="216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H:\Documents\DOC\Nolte Kuechen\Презентация Nolte Kuechen\Nolte_Kuechen 2015 Презентация\Nolte\NOLTE_Ku¦êchen_Landhaus_059-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85" y="4164042"/>
            <a:ext cx="3800229" cy="2443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461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8" y="3833626"/>
            <a:ext cx="5636860" cy="2818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0"/>
          <a:stretch/>
        </p:blipFill>
        <p:spPr>
          <a:xfrm>
            <a:off x="9442740" y="4081104"/>
            <a:ext cx="2370319" cy="1223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6730" y="5447837"/>
            <a:ext cx="2746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  <a:ea typeface="Batang" panose="02030600000101010101" pitchFamily="18" charset="-127"/>
              </a:rPr>
              <a:t>«Максимальная гибкость и свобода»</a:t>
            </a:r>
            <a:endParaRPr lang="ru-RU" sz="1200" dirty="0"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159105"/>
            <a:ext cx="1112107" cy="505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66" y="966858"/>
            <a:ext cx="5659393" cy="2756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265" y="664115"/>
            <a:ext cx="455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" panose="02040503050406030204" pitchFamily="18" charset="0"/>
                <a:ea typeface="Batang" panose="02030600000101010101" pitchFamily="18" charset="-127"/>
              </a:rPr>
              <a:t>Новое в планировании кухни</a:t>
            </a:r>
            <a:endParaRPr lang="ru-RU" sz="2400" b="1" dirty="0"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265" y="1144851"/>
            <a:ext cx="4554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Matrix 150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» использует инновационный подход. Он основывается на ясной и понятной логике: все параметры длины, высоты и даже глубины должны быть кратны 150. В результате получается огромное многообразие красивых и функциональных кухонь с гармоничными пропорциями со всех сторон.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14" y="104775"/>
            <a:ext cx="1573161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221" y="461962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nolte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221" y="11616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Эргономика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72" y="2333625"/>
            <a:ext cx="5940946" cy="4291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1" y="4938793"/>
            <a:ext cx="3810532" cy="1686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731" y="1920955"/>
            <a:ext cx="4867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Century Gothic" panose="020B0502020202020204" pitchFamily="34" charset="0"/>
              </a:rPr>
              <a:t>Matrix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900 </a:t>
            </a:r>
            <a:r>
              <a:rPr lang="ru-RU" sz="1200" dirty="0" smtClean="0">
                <a:latin typeface="Century Gothic" panose="020B0502020202020204" pitchFamily="34" charset="0"/>
              </a:rPr>
              <a:t> создает полностью  новый дизайн </a:t>
            </a:r>
            <a:r>
              <a:rPr lang="ru-RU" sz="1200" dirty="0" smtClean="0">
                <a:latin typeface="Century Gothic" panose="020B0502020202020204" pitchFamily="34" charset="0"/>
              </a:rPr>
              <a:t>кухонь. </a:t>
            </a:r>
          </a:p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то время как, с другой стороны рабочая высота в 962 мм 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( </a:t>
            </a:r>
            <a:r>
              <a:rPr lang="ru-RU" sz="1200" dirty="0">
                <a:latin typeface="Century Gothic" panose="020B0502020202020204" pitchFamily="34" charset="0"/>
              </a:rPr>
              <a:t>в сочетании с 12 мм столешницей и 50 мм </a:t>
            </a:r>
            <a:r>
              <a:rPr lang="ru-RU" sz="1200" dirty="0" smtClean="0">
                <a:latin typeface="Century Gothic" panose="020B0502020202020204" pitchFamily="34" charset="0"/>
              </a:rPr>
              <a:t>цоколем) является с точки зрения эргономики  </a:t>
            </a:r>
            <a:r>
              <a:rPr lang="ru-RU" sz="1200" dirty="0">
                <a:latin typeface="Century Gothic" panose="020B0502020202020204" pitchFamily="34" charset="0"/>
              </a:rPr>
              <a:t>идеальной. 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маленьких кухнях в </a:t>
            </a:r>
            <a:r>
              <a:rPr lang="ru-RU" sz="1200" dirty="0" smtClean="0">
                <a:latin typeface="Century Gothic" panose="020B0502020202020204" pitchFamily="34" charset="0"/>
              </a:rPr>
              <a:t>особенности </a:t>
            </a:r>
            <a:r>
              <a:rPr lang="ru-RU" sz="1200" dirty="0">
                <a:latin typeface="Century Gothic" panose="020B0502020202020204" pitchFamily="34" charset="0"/>
              </a:rPr>
              <a:t>дополнительное </a:t>
            </a:r>
            <a:r>
              <a:rPr lang="ru-RU" sz="1200" dirty="0" smtClean="0">
                <a:latin typeface="Century Gothic" panose="020B0502020202020204" pitchFamily="34" charset="0"/>
              </a:rPr>
              <a:t>пространство </a:t>
            </a:r>
            <a:r>
              <a:rPr lang="ru-RU" sz="1200" dirty="0">
                <a:latin typeface="Century Gothic" panose="020B0502020202020204" pitchFamily="34" charset="0"/>
              </a:rPr>
              <a:t>для хранения </a:t>
            </a:r>
            <a:r>
              <a:rPr lang="ru-RU" sz="1200" dirty="0" smtClean="0">
                <a:latin typeface="Century Gothic" panose="020B0502020202020204" pitchFamily="34" charset="0"/>
              </a:rPr>
              <a:t>кухонной утвари очень актуально. 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 smtClean="0">
                <a:latin typeface="Century Gothic" panose="020B0502020202020204" pitchFamily="34" charset="0"/>
              </a:rPr>
              <a:t>Комбинация </a:t>
            </a:r>
            <a:r>
              <a:rPr lang="ru-RU" sz="1200" dirty="0">
                <a:latin typeface="Century Gothic" panose="020B0502020202020204" pitchFamily="34" charset="0"/>
              </a:rPr>
              <a:t>из 12 мм 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столешницы из стекла или </a:t>
            </a:r>
            <a:r>
              <a:rPr lang="ru-RU" sz="1200" dirty="0" smtClean="0">
                <a:latin typeface="Century Gothic" panose="020B0502020202020204" pitchFamily="34" charset="0"/>
              </a:rPr>
              <a:t> монолитного пластика  </a:t>
            </a:r>
            <a:r>
              <a:rPr lang="ru-RU" sz="1200" dirty="0">
                <a:latin typeface="Century Gothic" panose="020B0502020202020204" pitchFamily="34" charset="0"/>
              </a:rPr>
              <a:t>и новым цоколем высотой 50мм делает кухню немного больше, чем просто домашняя </a:t>
            </a:r>
            <a:r>
              <a:rPr lang="ru-RU" sz="1200" dirty="0" smtClean="0">
                <a:latin typeface="Century Gothic" panose="020B0502020202020204" pitchFamily="34" charset="0"/>
              </a:rPr>
              <a:t>мебелью. </a:t>
            </a: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/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В кухнях </a:t>
            </a:r>
            <a:r>
              <a:rPr lang="ru-RU" sz="1200" dirty="0">
                <a:latin typeface="Century Gothic" panose="020B0502020202020204" pitchFamily="34" charset="0"/>
              </a:rPr>
              <a:t>свободной планировки </a:t>
            </a:r>
            <a:r>
              <a:rPr lang="ru-RU" sz="1200" dirty="0" smtClean="0">
                <a:latin typeface="Century Gothic" panose="020B0502020202020204" pitchFamily="34" charset="0"/>
              </a:rPr>
              <a:t>создается </a:t>
            </a:r>
            <a:r>
              <a:rPr lang="ru-RU" sz="1200" dirty="0">
                <a:latin typeface="Century Gothic" panose="020B0502020202020204" pitchFamily="34" charset="0"/>
              </a:rPr>
              <a:t>полностью новый эффект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32372" y="951055"/>
            <a:ext cx="5497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Новинка</a:t>
            </a:r>
            <a:r>
              <a:rPr lang="ru-RU" sz="2400" dirty="0" smtClean="0">
                <a:latin typeface="Century Gothic" panose="020B0502020202020204" pitchFamily="34" charset="0"/>
              </a:rPr>
              <a:t>, </a:t>
            </a:r>
            <a:r>
              <a:rPr lang="ru-RU" dirty="0" smtClean="0">
                <a:latin typeface="Century Gothic" panose="020B0502020202020204" pitchFamily="34" charset="0"/>
              </a:rPr>
              <a:t>созданная </a:t>
            </a:r>
            <a:r>
              <a:rPr lang="en-US" dirty="0">
                <a:latin typeface="Century Gothic" panose="020B0502020202020204" pitchFamily="34" charset="0"/>
              </a:rPr>
              <a:t>Nolte </a:t>
            </a:r>
            <a:r>
              <a:rPr lang="en-US" dirty="0" err="1">
                <a:latin typeface="Century Gothic" panose="020B0502020202020204" pitchFamily="34" charset="0"/>
              </a:rPr>
              <a:t>Küchen</a:t>
            </a:r>
            <a:r>
              <a:rPr lang="ru-RU" dirty="0" smtClean="0">
                <a:latin typeface="Century Gothic" panose="020B0502020202020204" pitchFamily="34" charset="0"/>
              </a:rPr>
              <a:t>: новый каркас высотой 900 мм, </a:t>
            </a:r>
            <a:r>
              <a:rPr lang="en-US" dirty="0" smtClean="0">
                <a:latin typeface="Century Gothic" panose="020B0502020202020204" pitchFamily="34" charset="0"/>
              </a:rPr>
              <a:t>Matrix</a:t>
            </a:r>
            <a:r>
              <a:rPr lang="ru-RU" dirty="0" smtClean="0">
                <a:latin typeface="Century Gothic" panose="020B0502020202020204" pitchFamily="34" charset="0"/>
              </a:rPr>
              <a:t> 900, определяет оптимальную комбинацию </a:t>
            </a:r>
            <a:r>
              <a:rPr lang="ru-RU" sz="2400" dirty="0" smtClean="0">
                <a:latin typeface="Monotype Corsiva" panose="03010101010201010101" pitchFamily="66" charset="0"/>
              </a:rPr>
              <a:t>дизайна и эргономики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070" y="436605"/>
            <a:ext cx="3188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Nolte Neo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«Кухня будущего»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r="1720"/>
          <a:stretch/>
        </p:blipFill>
        <p:spPr>
          <a:xfrm>
            <a:off x="1201043" y="1540476"/>
            <a:ext cx="10340167" cy="496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479</Words>
  <Application>Microsoft Office PowerPoint</Application>
  <PresentationFormat>Произвольный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DISIGNER</dc:creator>
  <cp:lastModifiedBy>Alexander</cp:lastModifiedBy>
  <cp:revision>49</cp:revision>
  <dcterms:created xsi:type="dcterms:W3CDTF">2014-12-29T10:35:00Z</dcterms:created>
  <dcterms:modified xsi:type="dcterms:W3CDTF">2015-07-17T09:31:35Z</dcterms:modified>
</cp:coreProperties>
</file>